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bb22b94f5b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bb22b94f5b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b22b94f5b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bb22b94f5b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b1d07712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b1d07712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b1d077122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b1d077122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b1d077122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b1d077122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b1d077122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bb1d077122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b1d077122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b1d077122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bb22b94f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bb22b94f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b22b94f5b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b22b94f5b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hyperlink" Target="http://bit.ly/PA_workshop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9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hyperlink" Target="https://github.com/western11" TargetMode="External"/><Relationship Id="rId7" Type="http://schemas.openxmlformats.org/officeDocument/2006/relationships/hyperlink" Target="https://www.linkedin.com/in/joecristianp/" TargetMode="External"/><Relationship Id="rId8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hyperlink" Target="http://bit.ly/PA_workshop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847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2" y="896975"/>
            <a:ext cx="6398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</a:rPr>
              <a:t>People Analytics using </a:t>
            </a:r>
            <a:r>
              <a:rPr lang="en" sz="3200">
                <a:solidFill>
                  <a:srgbClr val="CC0000"/>
                </a:solidFill>
              </a:rPr>
              <a:t>Interpretable </a:t>
            </a:r>
            <a:r>
              <a:rPr lang="en" sz="3200">
                <a:solidFill>
                  <a:srgbClr val="CC0000"/>
                </a:solidFill>
              </a:rPr>
              <a:t>Machine Learning</a:t>
            </a:r>
            <a:endParaRPr sz="3200">
              <a:solidFill>
                <a:srgbClr val="CC0000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14350"/>
            <a:ext cx="8520600" cy="5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</a:rPr>
              <a:t>BRI Data Hackathon 2021 Workshop</a:t>
            </a:r>
            <a:endParaRPr sz="1400">
              <a:solidFill>
                <a:srgbClr val="F3F3F3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4975" y="92425"/>
            <a:ext cx="1538025" cy="5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847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5" name="Google Shape;225;p22"/>
          <p:cNvSpPr txBox="1"/>
          <p:nvPr>
            <p:ph idx="4294967295" type="ctrTitle"/>
          </p:nvPr>
        </p:nvSpPr>
        <p:spPr>
          <a:xfrm>
            <a:off x="0" y="2015400"/>
            <a:ext cx="9144000" cy="11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</a:rPr>
              <a:t>Let’s </a:t>
            </a:r>
            <a:r>
              <a:rPr lang="en" sz="3200">
                <a:solidFill>
                  <a:srgbClr val="C00000"/>
                </a:solidFill>
              </a:rPr>
              <a:t>Roll Out!</a:t>
            </a:r>
            <a:endParaRPr sz="3200">
              <a:solidFill>
                <a:srgbClr val="C00000"/>
              </a:solidFill>
            </a:endParaRPr>
          </a:p>
        </p:txBody>
      </p:sp>
      <p:pic>
        <p:nvPicPr>
          <p:cNvPr id="226" name="Google Shape;2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4975" y="92425"/>
            <a:ext cx="1538025" cy="5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1112700"/>
          </a:xfrm>
          <a:prstGeom prst="rect">
            <a:avLst/>
          </a:prstGeom>
          <a:solidFill>
            <a:srgbClr val="000000">
              <a:alpha val="847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3" name="Google Shape;63;p14"/>
          <p:cNvSpPr txBox="1"/>
          <p:nvPr>
            <p:ph idx="4294967295" type="ctrTitle"/>
          </p:nvPr>
        </p:nvSpPr>
        <p:spPr>
          <a:xfrm>
            <a:off x="-25" y="0"/>
            <a:ext cx="9144000" cy="11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</a:rPr>
              <a:t>Get the </a:t>
            </a:r>
            <a:r>
              <a:rPr lang="en" sz="3200">
                <a:solidFill>
                  <a:srgbClr val="C00000"/>
                </a:solidFill>
              </a:rPr>
              <a:t>material </a:t>
            </a:r>
            <a:r>
              <a:rPr lang="en" sz="3200">
                <a:solidFill>
                  <a:srgbClr val="FFFFFF"/>
                </a:solidFill>
              </a:rPr>
              <a:t>here!</a:t>
            </a:r>
            <a:endParaRPr sz="3200">
              <a:solidFill>
                <a:srgbClr val="C00000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349" y="2009725"/>
            <a:ext cx="743250" cy="7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2686925" y="2816863"/>
            <a:ext cx="3770100" cy="6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bit.ly/PA_workshop</a:t>
            </a:r>
            <a:endParaRPr b="1" sz="2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66;p14"/>
          <p:cNvSpPr txBox="1"/>
          <p:nvPr>
            <p:ph idx="4294967295" type="ctrTitle"/>
          </p:nvPr>
        </p:nvSpPr>
        <p:spPr>
          <a:xfrm>
            <a:off x="327900" y="3413900"/>
            <a:ext cx="8488200" cy="11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To help you get going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5">
            <a:alphaModFix/>
          </a:blip>
          <a:srcRect b="40991" l="6154" r="40329" t="33463"/>
          <a:stretch/>
        </p:blipFill>
        <p:spPr>
          <a:xfrm>
            <a:off x="3299363" y="4278800"/>
            <a:ext cx="2545236" cy="63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" y="4606550"/>
            <a:ext cx="1610825" cy="5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847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1373775" y="1412100"/>
            <a:ext cx="2399700" cy="2319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15"/>
          <p:cNvGrpSpPr/>
          <p:nvPr/>
        </p:nvGrpSpPr>
        <p:grpSpPr>
          <a:xfrm>
            <a:off x="1491375" y="3640550"/>
            <a:ext cx="2282100" cy="833550"/>
            <a:chOff x="1491375" y="3655200"/>
            <a:chExt cx="2282100" cy="833550"/>
          </a:xfrm>
        </p:grpSpPr>
        <p:sp>
          <p:nvSpPr>
            <p:cNvPr id="76" name="Google Shape;76;p15"/>
            <p:cNvSpPr txBox="1"/>
            <p:nvPr/>
          </p:nvSpPr>
          <p:spPr>
            <a:xfrm>
              <a:off x="1491375" y="3655200"/>
              <a:ext cx="2282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1600">
                  <a:solidFill>
                    <a:srgbClr val="2A2929"/>
                  </a:solidFill>
                </a:rPr>
                <a:t>Joe Cristian</a:t>
              </a:r>
              <a:endParaRPr sz="1600">
                <a:solidFill>
                  <a:srgbClr val="2A2929"/>
                </a:solidFill>
              </a:endParaRPr>
            </a:p>
          </p:txBody>
        </p:sp>
        <p:sp>
          <p:nvSpPr>
            <p:cNvPr id="77" name="Google Shape;77;p15"/>
            <p:cNvSpPr txBox="1"/>
            <p:nvPr/>
          </p:nvSpPr>
          <p:spPr>
            <a:xfrm>
              <a:off x="1491375" y="3934650"/>
              <a:ext cx="22821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2A2929"/>
                  </a:solidFill>
                </a:rPr>
                <a:t>Data Science Instructor at Algoritma</a:t>
              </a:r>
              <a:endParaRPr sz="1200">
                <a:solidFill>
                  <a:srgbClr val="2A2929"/>
                </a:solidFill>
              </a:endParaRPr>
            </a:p>
          </p:txBody>
        </p:sp>
      </p:grpSp>
      <p:cxnSp>
        <p:nvCxnSpPr>
          <p:cNvPr id="78" name="Google Shape;78;p15"/>
          <p:cNvCxnSpPr>
            <a:endCxn id="79" idx="1"/>
          </p:cNvCxnSpPr>
          <p:nvPr/>
        </p:nvCxnSpPr>
        <p:spPr>
          <a:xfrm flipH="1" rot="10800000">
            <a:off x="4167100" y="822300"/>
            <a:ext cx="1953000" cy="66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79" name="Google Shape;79;p15"/>
          <p:cNvSpPr txBox="1"/>
          <p:nvPr/>
        </p:nvSpPr>
        <p:spPr>
          <a:xfrm>
            <a:off x="6120100" y="429750"/>
            <a:ext cx="25287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300">
                <a:solidFill>
                  <a:srgbClr val="B7B7B7"/>
                </a:solidFill>
                <a:latin typeface="Raleway"/>
                <a:ea typeface="Raleway"/>
                <a:cs typeface="Raleway"/>
                <a:sym typeface="Raleway"/>
              </a:rPr>
              <a:t>Instructor at Algoritma Data Science School since February 2020</a:t>
            </a:r>
            <a:endParaRPr sz="1300">
              <a:solidFill>
                <a:srgbClr val="B7B7B7"/>
              </a:solidFill>
            </a:endParaRPr>
          </a:p>
        </p:txBody>
      </p:sp>
      <p:cxnSp>
        <p:nvCxnSpPr>
          <p:cNvPr id="80" name="Google Shape;80;p15"/>
          <p:cNvCxnSpPr>
            <a:endCxn id="81" idx="1"/>
          </p:cNvCxnSpPr>
          <p:nvPr/>
        </p:nvCxnSpPr>
        <p:spPr>
          <a:xfrm flipH="1" rot="10800000">
            <a:off x="4757375" y="1728000"/>
            <a:ext cx="1362600" cy="99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1" name="Google Shape;81;p15"/>
          <p:cNvSpPr txBox="1"/>
          <p:nvPr/>
        </p:nvSpPr>
        <p:spPr>
          <a:xfrm>
            <a:off x="6119975" y="1435500"/>
            <a:ext cx="2452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B7B7B7"/>
                </a:solidFill>
                <a:latin typeface="Raleway"/>
                <a:ea typeface="Raleway"/>
                <a:cs typeface="Raleway"/>
                <a:sym typeface="Raleway"/>
              </a:rPr>
              <a:t>Management Business Telkom University 2020</a:t>
            </a:r>
            <a:endParaRPr sz="1300">
              <a:solidFill>
                <a:srgbClr val="B7B7B7"/>
              </a:solidFill>
            </a:endParaRPr>
          </a:p>
        </p:txBody>
      </p:sp>
      <p:cxnSp>
        <p:nvCxnSpPr>
          <p:cNvPr id="82" name="Google Shape;82;p15"/>
          <p:cNvCxnSpPr/>
          <p:nvPr/>
        </p:nvCxnSpPr>
        <p:spPr>
          <a:xfrm>
            <a:off x="5087200" y="2532900"/>
            <a:ext cx="1032900" cy="150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3" name="Google Shape;83;p15"/>
          <p:cNvSpPr/>
          <p:nvPr/>
        </p:nvSpPr>
        <p:spPr>
          <a:xfrm>
            <a:off x="3712850" y="4416825"/>
            <a:ext cx="5121000" cy="658500"/>
          </a:xfrm>
          <a:prstGeom prst="roundRect">
            <a:avLst>
              <a:gd fmla="val 16667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6119975" y="2241150"/>
            <a:ext cx="2713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B7B7B7"/>
                </a:solidFill>
                <a:latin typeface="Raleway"/>
                <a:ea typeface="Raleway"/>
                <a:cs typeface="Raleway"/>
                <a:sym typeface="Raleway"/>
              </a:rPr>
              <a:t>Interested in Social Network Analysis, NLP, Human Behaviour Case, and Social Computing</a:t>
            </a:r>
            <a:endParaRPr sz="1300">
              <a:solidFill>
                <a:srgbClr val="B7B7B7"/>
              </a:solidFill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5376" y="4552563"/>
            <a:ext cx="411480" cy="41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0389" y="4529688"/>
            <a:ext cx="457201" cy="45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3475" y="4529688"/>
            <a:ext cx="4572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4230675" y="4591500"/>
            <a:ext cx="1198500" cy="3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6"/>
              </a:rPr>
              <a:t>western11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5952375" y="4591500"/>
            <a:ext cx="1086300" cy="3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7"/>
              </a:rPr>
              <a:t>joecristianp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0" name="Google Shape;90;p15"/>
          <p:cNvPicPr preferRelativeResize="0"/>
          <p:nvPr/>
        </p:nvPicPr>
        <p:blipFill rotWithShape="1">
          <a:blip r:embed="rId8">
            <a:alphaModFix/>
          </a:blip>
          <a:srcRect b="47635" l="10116" r="8104" t="0"/>
          <a:stretch/>
        </p:blipFill>
        <p:spPr>
          <a:xfrm>
            <a:off x="1203550" y="1271675"/>
            <a:ext cx="2804520" cy="271368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7628775" y="4591500"/>
            <a:ext cx="1441500" cy="3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joe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@algorit.ma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0925" y="4605900"/>
            <a:ext cx="1538025" cy="5126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/>
          <p:nvPr/>
        </p:nvSpPr>
        <p:spPr>
          <a:xfrm>
            <a:off x="623325" y="643500"/>
            <a:ext cx="3900600" cy="3856500"/>
          </a:xfrm>
          <a:prstGeom prst="donut">
            <a:avLst>
              <a:gd fmla="val 17934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 txBox="1"/>
          <p:nvPr/>
        </p:nvSpPr>
        <p:spPr>
          <a:xfrm>
            <a:off x="1432575" y="3807750"/>
            <a:ext cx="2282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Raleway"/>
                <a:ea typeface="Raleway"/>
                <a:cs typeface="Raleway"/>
                <a:sym typeface="Raleway"/>
              </a:rPr>
              <a:t>Joe Cristian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Algoritma Instructor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/>
        </p:nvSpPr>
        <p:spPr>
          <a:xfrm>
            <a:off x="0" y="0"/>
            <a:ext cx="3519900" cy="5143500"/>
          </a:xfrm>
          <a:prstGeom prst="rect">
            <a:avLst/>
          </a:prstGeom>
          <a:solidFill>
            <a:srgbClr val="000000">
              <a:alpha val="847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0" name="Google Shape;100;p16"/>
          <p:cNvSpPr txBox="1"/>
          <p:nvPr>
            <p:ph idx="4294967295" type="ctrTitle"/>
          </p:nvPr>
        </p:nvSpPr>
        <p:spPr>
          <a:xfrm>
            <a:off x="127501" y="1545450"/>
            <a:ext cx="32649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</a:rPr>
              <a:t>Objectives</a:t>
            </a:r>
            <a:endParaRPr sz="3200">
              <a:solidFill>
                <a:srgbClr val="CC0000"/>
              </a:solidFill>
            </a:endParaRPr>
          </a:p>
        </p:txBody>
      </p:sp>
      <p:sp>
        <p:nvSpPr>
          <p:cNvPr id="101" name="Google Shape;101;p16"/>
          <p:cNvSpPr txBox="1"/>
          <p:nvPr>
            <p:ph idx="4294967295" type="ctrTitle"/>
          </p:nvPr>
        </p:nvSpPr>
        <p:spPr>
          <a:xfrm>
            <a:off x="5109425" y="491000"/>
            <a:ext cx="3939900" cy="129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Understanding data cleaning and </a:t>
            </a:r>
            <a:r>
              <a:rPr lang="en" sz="1900">
                <a:solidFill>
                  <a:srgbClr val="C00000"/>
                </a:solidFill>
              </a:rPr>
              <a:t>EDA</a:t>
            </a:r>
            <a:r>
              <a:rPr lang="en" sz="1900">
                <a:solidFill>
                  <a:srgbClr val="000000"/>
                </a:solidFill>
              </a:rPr>
              <a:t> process from tabular data</a:t>
            </a:r>
            <a:endParaRPr sz="1900">
              <a:solidFill>
                <a:srgbClr val="000000"/>
              </a:solidFill>
            </a:endParaRPr>
          </a:p>
        </p:txBody>
      </p:sp>
      <p:sp>
        <p:nvSpPr>
          <p:cNvPr id="102" name="Google Shape;102;p16"/>
          <p:cNvSpPr txBox="1"/>
          <p:nvPr>
            <p:ph idx="4294967295" type="ctrTitle"/>
          </p:nvPr>
        </p:nvSpPr>
        <p:spPr>
          <a:xfrm>
            <a:off x="5109425" y="1921950"/>
            <a:ext cx="3939900" cy="129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Machine Learning </a:t>
            </a:r>
            <a:r>
              <a:rPr lang="en" sz="1900">
                <a:solidFill>
                  <a:srgbClr val="C00000"/>
                </a:solidFill>
              </a:rPr>
              <a:t>modeling </a:t>
            </a:r>
            <a:r>
              <a:rPr lang="en" sz="1900">
                <a:solidFill>
                  <a:srgbClr val="000000"/>
                </a:solidFill>
              </a:rPr>
              <a:t>and parameter </a:t>
            </a:r>
            <a:r>
              <a:rPr lang="en" sz="1900">
                <a:solidFill>
                  <a:srgbClr val="C00000"/>
                </a:solidFill>
              </a:rPr>
              <a:t>tuning </a:t>
            </a:r>
            <a:r>
              <a:rPr lang="en" sz="1900">
                <a:solidFill>
                  <a:srgbClr val="000000"/>
                </a:solidFill>
              </a:rPr>
              <a:t>using Tidymodel package</a:t>
            </a:r>
            <a:endParaRPr sz="1900">
              <a:solidFill>
                <a:srgbClr val="000000"/>
              </a:solidFill>
            </a:endParaRPr>
          </a:p>
        </p:txBody>
      </p:sp>
      <p:sp>
        <p:nvSpPr>
          <p:cNvPr id="103" name="Google Shape;103;p16"/>
          <p:cNvSpPr txBox="1"/>
          <p:nvPr>
            <p:ph idx="4294967295" type="ctrTitle"/>
          </p:nvPr>
        </p:nvSpPr>
        <p:spPr>
          <a:xfrm>
            <a:off x="5109425" y="3308800"/>
            <a:ext cx="3939900" cy="129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</a:rPr>
              <a:t>Robust ML model </a:t>
            </a:r>
            <a:r>
              <a:rPr lang="en" sz="1900">
                <a:solidFill>
                  <a:srgbClr val="C00000"/>
                </a:solidFill>
              </a:rPr>
              <a:t>interpretation </a:t>
            </a:r>
            <a:r>
              <a:rPr lang="en" sz="1900">
                <a:solidFill>
                  <a:srgbClr val="000000"/>
                </a:solidFill>
              </a:rPr>
              <a:t>using LIME package</a:t>
            </a:r>
            <a:endParaRPr sz="1900">
              <a:solidFill>
                <a:srgbClr val="000000"/>
              </a:solidFill>
            </a:endParaRPr>
          </a:p>
        </p:txBody>
      </p:sp>
      <p:sp>
        <p:nvSpPr>
          <p:cNvPr id="104" name="Google Shape;104;p16"/>
          <p:cNvSpPr txBox="1"/>
          <p:nvPr>
            <p:ph idx="4294967295" type="ctrTitle"/>
          </p:nvPr>
        </p:nvSpPr>
        <p:spPr>
          <a:xfrm>
            <a:off x="4641125" y="804950"/>
            <a:ext cx="468300" cy="6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00000"/>
                </a:solidFill>
              </a:rPr>
              <a:t>1</a:t>
            </a:r>
            <a:endParaRPr b="1" sz="1900">
              <a:solidFill>
                <a:srgbClr val="C00000"/>
              </a:solidFill>
            </a:endParaRPr>
          </a:p>
        </p:txBody>
      </p:sp>
      <p:sp>
        <p:nvSpPr>
          <p:cNvPr id="105" name="Google Shape;105;p16"/>
          <p:cNvSpPr txBox="1"/>
          <p:nvPr>
            <p:ph idx="4294967295" type="ctrTitle"/>
          </p:nvPr>
        </p:nvSpPr>
        <p:spPr>
          <a:xfrm>
            <a:off x="4641125" y="2235900"/>
            <a:ext cx="468300" cy="6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00000"/>
                </a:solidFill>
              </a:rPr>
              <a:t>2</a:t>
            </a:r>
            <a:endParaRPr b="1" sz="1900">
              <a:solidFill>
                <a:srgbClr val="C00000"/>
              </a:solidFill>
            </a:endParaRPr>
          </a:p>
        </p:txBody>
      </p:sp>
      <p:sp>
        <p:nvSpPr>
          <p:cNvPr id="106" name="Google Shape;106;p16"/>
          <p:cNvSpPr txBox="1"/>
          <p:nvPr>
            <p:ph idx="4294967295" type="ctrTitle"/>
          </p:nvPr>
        </p:nvSpPr>
        <p:spPr>
          <a:xfrm>
            <a:off x="4641125" y="3622750"/>
            <a:ext cx="468300" cy="6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C00000"/>
                </a:solidFill>
              </a:rPr>
              <a:t>3</a:t>
            </a:r>
            <a:endParaRPr b="1" sz="1900">
              <a:solidFill>
                <a:srgbClr val="C00000"/>
              </a:solidFill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00" y="137825"/>
            <a:ext cx="1538025" cy="5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/>
        </p:nvSpPr>
        <p:spPr>
          <a:xfrm>
            <a:off x="497975" y="536950"/>
            <a:ext cx="5721300" cy="15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98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Char char="●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Measure employee efficiency and compliance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Char char="●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Descriptive and predictive analytics for employee promotion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3175" y="0"/>
            <a:ext cx="1610825" cy="5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1831575" y="1955175"/>
            <a:ext cx="5381100" cy="14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98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Char char="●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Filtering applicants, cluster top performing hires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Char char="●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Applicants ego network analysis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Char char="●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Workforce forecasting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400"/>
              <a:buChar char="●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Talent acquisition</a:t>
            </a:r>
            <a:endParaRPr/>
          </a:p>
        </p:txBody>
      </p:sp>
      <p:sp>
        <p:nvSpPr>
          <p:cNvPr id="115" name="Google Shape;115;p17"/>
          <p:cNvSpPr txBox="1"/>
          <p:nvPr/>
        </p:nvSpPr>
        <p:spPr>
          <a:xfrm>
            <a:off x="3572825" y="3619713"/>
            <a:ext cx="5201100" cy="14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98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</a:rPr>
              <a:t>Monitoring KPIs</a:t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Char char="●"/>
            </a:pPr>
            <a:r>
              <a:rPr b="1" lang="en">
                <a:solidFill>
                  <a:srgbClr val="292929"/>
                </a:solidFill>
                <a:highlight>
                  <a:srgbClr val="FFFFFF"/>
                </a:highlight>
              </a:rPr>
              <a:t>Flight risk assessment</a:t>
            </a:r>
            <a:endParaRPr b="1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Char char="●"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</a:rPr>
              <a:t>Pay for performance</a:t>
            </a:r>
            <a:endParaRPr/>
          </a:p>
        </p:txBody>
      </p:sp>
      <p:sp>
        <p:nvSpPr>
          <p:cNvPr id="116" name="Google Shape;116;p17"/>
          <p:cNvSpPr txBox="1"/>
          <p:nvPr/>
        </p:nvSpPr>
        <p:spPr>
          <a:xfrm>
            <a:off x="685800" y="604400"/>
            <a:ext cx="3944400" cy="4542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900">
                <a:solidFill>
                  <a:srgbClr val="FFFFFF"/>
                </a:solidFill>
              </a:rPr>
              <a:t>Talent Analytics Management</a:t>
            </a:r>
            <a:endParaRPr b="1" sz="1900">
              <a:solidFill>
                <a:srgbClr val="FFFFFF"/>
              </a:solidFill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2016425" y="1877225"/>
            <a:ext cx="3944400" cy="4542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900">
                <a:solidFill>
                  <a:srgbClr val="FFFFFF"/>
                </a:solidFill>
              </a:rPr>
              <a:t>Recruitment</a:t>
            </a:r>
            <a:endParaRPr b="1" sz="1900">
              <a:solidFill>
                <a:srgbClr val="FFFFFF"/>
              </a:solidFill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3735725" y="3496775"/>
            <a:ext cx="3944400" cy="454200"/>
          </a:xfrm>
          <a:prstGeom prst="rect">
            <a:avLst/>
          </a:prstGeom>
          <a:solidFill>
            <a:srgbClr val="98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900">
                <a:solidFill>
                  <a:srgbClr val="FFFFFF"/>
                </a:solidFill>
              </a:rPr>
              <a:t>Employee Retention</a:t>
            </a:r>
            <a:endParaRPr b="1" sz="1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0" y="0"/>
            <a:ext cx="9144000" cy="1135500"/>
          </a:xfrm>
          <a:prstGeom prst="rect">
            <a:avLst/>
          </a:prstGeom>
          <a:solidFill>
            <a:srgbClr val="000000">
              <a:alpha val="847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4" name="Google Shape;124;p18"/>
          <p:cNvSpPr txBox="1"/>
          <p:nvPr>
            <p:ph idx="4294967295" type="ctrTitle"/>
          </p:nvPr>
        </p:nvSpPr>
        <p:spPr>
          <a:xfrm>
            <a:off x="-2" y="0"/>
            <a:ext cx="9144000" cy="11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</a:rPr>
              <a:t>Data Science </a:t>
            </a:r>
            <a:r>
              <a:rPr lang="en" sz="3200">
                <a:solidFill>
                  <a:srgbClr val="C00000"/>
                </a:solidFill>
              </a:rPr>
              <a:t>Workflow</a:t>
            </a:r>
            <a:endParaRPr sz="3200">
              <a:solidFill>
                <a:srgbClr val="C00000"/>
              </a:solidFill>
            </a:endParaRPr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3175" y="4606550"/>
            <a:ext cx="1610825" cy="5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/>
          <p:nvPr/>
        </p:nvSpPr>
        <p:spPr>
          <a:xfrm>
            <a:off x="136250" y="2497950"/>
            <a:ext cx="1510164" cy="908388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Ask an interesting question</a:t>
            </a:r>
            <a:endParaRPr sz="1100"/>
          </a:p>
        </p:txBody>
      </p:sp>
      <p:sp>
        <p:nvSpPr>
          <p:cNvPr id="127" name="Google Shape;127;p18"/>
          <p:cNvSpPr/>
          <p:nvPr/>
        </p:nvSpPr>
        <p:spPr>
          <a:xfrm>
            <a:off x="2055125" y="2566050"/>
            <a:ext cx="1351200" cy="7722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Get the data</a:t>
            </a:r>
            <a:endParaRPr sz="1100"/>
          </a:p>
        </p:txBody>
      </p:sp>
      <p:sp>
        <p:nvSpPr>
          <p:cNvPr id="128" name="Google Shape;128;p18"/>
          <p:cNvSpPr/>
          <p:nvPr/>
        </p:nvSpPr>
        <p:spPr>
          <a:xfrm>
            <a:off x="3967438" y="2566050"/>
            <a:ext cx="1351200" cy="7722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Explore the data</a:t>
            </a:r>
            <a:endParaRPr sz="1100"/>
          </a:p>
        </p:txBody>
      </p:sp>
      <p:sp>
        <p:nvSpPr>
          <p:cNvPr id="129" name="Google Shape;129;p18"/>
          <p:cNvSpPr/>
          <p:nvPr/>
        </p:nvSpPr>
        <p:spPr>
          <a:xfrm>
            <a:off x="5879750" y="2566050"/>
            <a:ext cx="1351200" cy="772200"/>
          </a:xfrm>
          <a:prstGeom prst="rect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Model the data</a:t>
            </a:r>
            <a:endParaRPr sz="1100"/>
          </a:p>
        </p:txBody>
      </p:sp>
      <p:sp>
        <p:nvSpPr>
          <p:cNvPr id="130" name="Google Shape;130;p18"/>
          <p:cNvSpPr/>
          <p:nvPr/>
        </p:nvSpPr>
        <p:spPr>
          <a:xfrm>
            <a:off x="7482851" y="2497950"/>
            <a:ext cx="1610820" cy="908388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Interpret and communicate the result</a:t>
            </a:r>
            <a:endParaRPr sz="1100"/>
          </a:p>
        </p:txBody>
      </p:sp>
      <p:cxnSp>
        <p:nvCxnSpPr>
          <p:cNvPr id="131" name="Google Shape;131;p18"/>
          <p:cNvCxnSpPr>
            <a:stCxn id="126" idx="0"/>
            <a:endCxn id="127" idx="1"/>
          </p:cNvCxnSpPr>
          <p:nvPr/>
        </p:nvCxnSpPr>
        <p:spPr>
          <a:xfrm>
            <a:off x="1645156" y="2952144"/>
            <a:ext cx="41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18"/>
          <p:cNvCxnSpPr>
            <a:stCxn id="127" idx="3"/>
            <a:endCxn id="128" idx="1"/>
          </p:cNvCxnSpPr>
          <p:nvPr/>
        </p:nvCxnSpPr>
        <p:spPr>
          <a:xfrm>
            <a:off x="3406325" y="2952150"/>
            <a:ext cx="561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3" name="Google Shape;133;p18"/>
          <p:cNvCxnSpPr>
            <a:stCxn id="128" idx="3"/>
            <a:endCxn id="129" idx="1"/>
          </p:cNvCxnSpPr>
          <p:nvPr/>
        </p:nvCxnSpPr>
        <p:spPr>
          <a:xfrm>
            <a:off x="5318638" y="2952150"/>
            <a:ext cx="561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" name="Google Shape;134;p18"/>
          <p:cNvCxnSpPr>
            <a:stCxn id="129" idx="3"/>
            <a:endCxn id="130" idx="2"/>
          </p:cNvCxnSpPr>
          <p:nvPr/>
        </p:nvCxnSpPr>
        <p:spPr>
          <a:xfrm>
            <a:off x="7230950" y="2952150"/>
            <a:ext cx="25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8"/>
          <p:cNvCxnSpPr>
            <a:stCxn id="130" idx="3"/>
            <a:endCxn id="126" idx="3"/>
          </p:cNvCxnSpPr>
          <p:nvPr/>
        </p:nvCxnSpPr>
        <p:spPr>
          <a:xfrm rot="5400000">
            <a:off x="4589561" y="-1148212"/>
            <a:ext cx="600" cy="7396800"/>
          </a:xfrm>
          <a:prstGeom prst="curvedConnector3">
            <a:avLst>
              <a:gd fmla="val -7110632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" name="Google Shape;136;p18"/>
          <p:cNvSpPr txBox="1"/>
          <p:nvPr/>
        </p:nvSpPr>
        <p:spPr>
          <a:xfrm>
            <a:off x="158950" y="3497125"/>
            <a:ext cx="14874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 txBox="1"/>
          <p:nvPr/>
        </p:nvSpPr>
        <p:spPr>
          <a:xfrm>
            <a:off x="0" y="3538250"/>
            <a:ext cx="1930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What is the main goal?</a:t>
            </a:r>
            <a:br>
              <a:rPr lang="en" sz="900"/>
            </a:br>
            <a:r>
              <a:rPr lang="en" sz="900"/>
              <a:t>What do you want to achieve?</a:t>
            </a:r>
            <a:br>
              <a:rPr lang="en" sz="900"/>
            </a:br>
            <a:r>
              <a:rPr lang="en" sz="900"/>
              <a:t>What do you want to predict or estimate?</a:t>
            </a:r>
            <a:endParaRPr sz="900"/>
          </a:p>
        </p:txBody>
      </p:sp>
      <p:sp>
        <p:nvSpPr>
          <p:cNvPr id="138" name="Google Shape;138;p18"/>
          <p:cNvSpPr txBox="1"/>
          <p:nvPr/>
        </p:nvSpPr>
        <p:spPr>
          <a:xfrm>
            <a:off x="1930200" y="3497875"/>
            <a:ext cx="1930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How to get the data?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How to sample?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Which data is relevant?</a:t>
            </a:r>
            <a:endParaRPr sz="900"/>
          </a:p>
        </p:txBody>
      </p:sp>
      <p:sp>
        <p:nvSpPr>
          <p:cNvPr id="139" name="Google Shape;139;p18"/>
          <p:cNvSpPr txBox="1"/>
          <p:nvPr/>
        </p:nvSpPr>
        <p:spPr>
          <a:xfrm>
            <a:off x="3711125" y="3497875"/>
            <a:ext cx="1930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Bivariate and multivariate analysis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 there any pattern?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 there any data anomalies?</a:t>
            </a:r>
            <a:endParaRPr sz="900"/>
          </a:p>
        </p:txBody>
      </p:sp>
      <p:sp>
        <p:nvSpPr>
          <p:cNvPr id="140" name="Google Shape;140;p18"/>
          <p:cNvSpPr txBox="1"/>
          <p:nvPr/>
        </p:nvSpPr>
        <p:spPr>
          <a:xfrm>
            <a:off x="5777475" y="3538250"/>
            <a:ext cx="1930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Build a model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Evaluate and compare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Tune the model</a:t>
            </a:r>
            <a:endParaRPr sz="900"/>
          </a:p>
        </p:txBody>
      </p:sp>
      <p:sp>
        <p:nvSpPr>
          <p:cNvPr id="141" name="Google Shape;141;p18"/>
          <p:cNvSpPr txBox="1"/>
          <p:nvPr/>
        </p:nvSpPr>
        <p:spPr>
          <a:xfrm>
            <a:off x="7487750" y="3538250"/>
            <a:ext cx="148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Do we achieve our goal?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What did we learn?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Visualize the publish the result</a:t>
            </a:r>
            <a:endParaRPr sz="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/>
          <p:nvPr/>
        </p:nvSpPr>
        <p:spPr>
          <a:xfrm>
            <a:off x="542863" y="1880000"/>
            <a:ext cx="1328400" cy="516600"/>
          </a:xfrm>
          <a:prstGeom prst="roundRect">
            <a:avLst>
              <a:gd fmla="val 16667" name="adj"/>
            </a:avLst>
          </a:prstGeom>
          <a:solidFill>
            <a:srgbClr val="000000">
              <a:alpha val="847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Data Preprocessing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713113" y="2754300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Import data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48" name="Google Shape;148;p19"/>
          <p:cNvSpPr/>
          <p:nvPr/>
        </p:nvSpPr>
        <p:spPr>
          <a:xfrm>
            <a:off x="713113" y="3819825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Cleaning NA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49" name="Google Shape;149;p19"/>
          <p:cNvSpPr/>
          <p:nvPr/>
        </p:nvSpPr>
        <p:spPr>
          <a:xfrm>
            <a:off x="713113" y="4352575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Feature Engineering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50" name="Google Shape;150;p19"/>
          <p:cNvSpPr/>
          <p:nvPr/>
        </p:nvSpPr>
        <p:spPr>
          <a:xfrm>
            <a:off x="713113" y="3287063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Correcting data type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2284863" y="1880000"/>
            <a:ext cx="1328400" cy="516600"/>
          </a:xfrm>
          <a:prstGeom prst="roundRect">
            <a:avLst>
              <a:gd fmla="val 16667" name="adj"/>
            </a:avLst>
          </a:prstGeom>
          <a:solidFill>
            <a:srgbClr val="000000">
              <a:alpha val="847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Exploratory Data Analysis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2455113" y="2754300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Detecting Outlier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2455113" y="3287075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PCA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2455113" y="3819850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Correlation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2455113" y="4352625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Data Visualization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4026863" y="1880000"/>
            <a:ext cx="1328400" cy="516600"/>
          </a:xfrm>
          <a:prstGeom prst="roundRect">
            <a:avLst>
              <a:gd fmla="val 16667" name="adj"/>
            </a:avLst>
          </a:prstGeom>
          <a:solidFill>
            <a:srgbClr val="000000">
              <a:alpha val="847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Modeling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4208863" y="2754300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Train test split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4208863" y="3287075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Model fitting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59" name="Google Shape;159;p19"/>
          <p:cNvSpPr/>
          <p:nvPr/>
        </p:nvSpPr>
        <p:spPr>
          <a:xfrm>
            <a:off x="4197113" y="3819850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Confusion matrix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4197113" y="4352625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Model Evaluation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5768863" y="1880000"/>
            <a:ext cx="1328400" cy="516600"/>
          </a:xfrm>
          <a:prstGeom prst="roundRect">
            <a:avLst>
              <a:gd fmla="val 16667" name="adj"/>
            </a:avLst>
          </a:prstGeom>
          <a:solidFill>
            <a:srgbClr val="000000">
              <a:alpha val="847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Model Tuning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5939113" y="2754300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K-fold CV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3" name="Google Shape;163;p19"/>
          <p:cNvSpPr/>
          <p:nvPr/>
        </p:nvSpPr>
        <p:spPr>
          <a:xfrm>
            <a:off x="5939113" y="3287075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Parameter Tuning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4" name="Google Shape;164;p19"/>
          <p:cNvSpPr/>
          <p:nvPr/>
        </p:nvSpPr>
        <p:spPr>
          <a:xfrm>
            <a:off x="5939113" y="3819850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ROC and AUC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5" name="Google Shape;165;p19"/>
          <p:cNvSpPr/>
          <p:nvPr/>
        </p:nvSpPr>
        <p:spPr>
          <a:xfrm>
            <a:off x="7510863" y="1880000"/>
            <a:ext cx="1328400" cy="516600"/>
          </a:xfrm>
          <a:prstGeom prst="roundRect">
            <a:avLst>
              <a:gd fmla="val 16667" name="adj"/>
            </a:avLst>
          </a:prstGeom>
          <a:solidFill>
            <a:srgbClr val="000000">
              <a:alpha val="8471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Model Interpretation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66" name="Google Shape;166;p19"/>
          <p:cNvSpPr/>
          <p:nvPr/>
        </p:nvSpPr>
        <p:spPr>
          <a:xfrm>
            <a:off x="7669363" y="2754300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LIME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7669363" y="3287075"/>
            <a:ext cx="987900" cy="318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Publishing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8" name="Google Shape;168;p19"/>
          <p:cNvSpPr/>
          <p:nvPr/>
        </p:nvSpPr>
        <p:spPr>
          <a:xfrm>
            <a:off x="0" y="0"/>
            <a:ext cx="9015300" cy="1112700"/>
          </a:xfrm>
          <a:prstGeom prst="rect">
            <a:avLst/>
          </a:prstGeom>
          <a:solidFill>
            <a:srgbClr val="000000">
              <a:alpha val="847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69;p19"/>
          <p:cNvSpPr txBox="1"/>
          <p:nvPr>
            <p:ph idx="4294967295" type="ctrTitle"/>
          </p:nvPr>
        </p:nvSpPr>
        <p:spPr>
          <a:xfrm>
            <a:off x="0" y="0"/>
            <a:ext cx="9144000" cy="11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</a:rPr>
              <a:t>What will we </a:t>
            </a:r>
            <a:r>
              <a:rPr lang="en" sz="3200">
                <a:solidFill>
                  <a:srgbClr val="C00000"/>
                </a:solidFill>
              </a:rPr>
              <a:t>do</a:t>
            </a:r>
            <a:r>
              <a:rPr lang="en" sz="3200">
                <a:solidFill>
                  <a:srgbClr val="FFFFFF"/>
                </a:solidFill>
              </a:rPr>
              <a:t>?</a:t>
            </a:r>
            <a:endParaRPr sz="3200">
              <a:solidFill>
                <a:srgbClr val="C00000"/>
              </a:solidFill>
            </a:endParaRPr>
          </a:p>
        </p:txBody>
      </p:sp>
      <p:cxnSp>
        <p:nvCxnSpPr>
          <p:cNvPr id="170" name="Google Shape;170;p19"/>
          <p:cNvCxnSpPr>
            <a:stCxn id="146" idx="3"/>
            <a:endCxn id="151" idx="1"/>
          </p:cNvCxnSpPr>
          <p:nvPr/>
        </p:nvCxnSpPr>
        <p:spPr>
          <a:xfrm>
            <a:off x="1871263" y="2138300"/>
            <a:ext cx="41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Google Shape;171;p19"/>
          <p:cNvCxnSpPr>
            <a:stCxn id="151" idx="3"/>
            <a:endCxn id="156" idx="1"/>
          </p:cNvCxnSpPr>
          <p:nvPr/>
        </p:nvCxnSpPr>
        <p:spPr>
          <a:xfrm>
            <a:off x="3613263" y="2138300"/>
            <a:ext cx="41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" name="Google Shape;172;p19"/>
          <p:cNvCxnSpPr>
            <a:stCxn id="156" idx="3"/>
            <a:endCxn id="161" idx="1"/>
          </p:cNvCxnSpPr>
          <p:nvPr/>
        </p:nvCxnSpPr>
        <p:spPr>
          <a:xfrm>
            <a:off x="5355263" y="2138300"/>
            <a:ext cx="41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" name="Google Shape;173;p19"/>
          <p:cNvCxnSpPr>
            <a:stCxn id="161" idx="3"/>
            <a:endCxn id="165" idx="1"/>
          </p:cNvCxnSpPr>
          <p:nvPr/>
        </p:nvCxnSpPr>
        <p:spPr>
          <a:xfrm>
            <a:off x="7097263" y="2138300"/>
            <a:ext cx="41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4" name="Google Shape;174;p19"/>
          <p:cNvCxnSpPr>
            <a:stCxn id="151" idx="1"/>
            <a:endCxn id="155" idx="1"/>
          </p:cNvCxnSpPr>
          <p:nvPr/>
        </p:nvCxnSpPr>
        <p:spPr>
          <a:xfrm>
            <a:off x="2284863" y="2138300"/>
            <a:ext cx="170400" cy="23733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5" name="Google Shape;175;p19"/>
          <p:cNvCxnSpPr>
            <a:stCxn id="151" idx="1"/>
            <a:endCxn id="154" idx="1"/>
          </p:cNvCxnSpPr>
          <p:nvPr/>
        </p:nvCxnSpPr>
        <p:spPr>
          <a:xfrm>
            <a:off x="2284863" y="2138300"/>
            <a:ext cx="170400" cy="18405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6" name="Google Shape;176;p19"/>
          <p:cNvCxnSpPr>
            <a:stCxn id="151" idx="1"/>
            <a:endCxn id="153" idx="1"/>
          </p:cNvCxnSpPr>
          <p:nvPr/>
        </p:nvCxnSpPr>
        <p:spPr>
          <a:xfrm>
            <a:off x="2284863" y="2138300"/>
            <a:ext cx="170400" cy="13077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7" name="Google Shape;177;p19"/>
          <p:cNvCxnSpPr>
            <a:stCxn id="151" idx="1"/>
            <a:endCxn id="152" idx="1"/>
          </p:cNvCxnSpPr>
          <p:nvPr/>
        </p:nvCxnSpPr>
        <p:spPr>
          <a:xfrm>
            <a:off x="2284863" y="2138300"/>
            <a:ext cx="170400" cy="7749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8" name="Google Shape;178;p19"/>
          <p:cNvCxnSpPr>
            <a:stCxn id="146" idx="1"/>
            <a:endCxn id="149" idx="1"/>
          </p:cNvCxnSpPr>
          <p:nvPr/>
        </p:nvCxnSpPr>
        <p:spPr>
          <a:xfrm>
            <a:off x="542863" y="2138300"/>
            <a:ext cx="170400" cy="23733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9" name="Google Shape;179;p19"/>
          <p:cNvCxnSpPr>
            <a:stCxn id="146" idx="1"/>
            <a:endCxn id="148" idx="1"/>
          </p:cNvCxnSpPr>
          <p:nvPr/>
        </p:nvCxnSpPr>
        <p:spPr>
          <a:xfrm>
            <a:off x="542863" y="2138300"/>
            <a:ext cx="170400" cy="18405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0" name="Google Shape;180;p19"/>
          <p:cNvCxnSpPr>
            <a:stCxn id="146" idx="1"/>
            <a:endCxn id="150" idx="1"/>
          </p:cNvCxnSpPr>
          <p:nvPr/>
        </p:nvCxnSpPr>
        <p:spPr>
          <a:xfrm>
            <a:off x="542863" y="2138300"/>
            <a:ext cx="170400" cy="13077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1" name="Google Shape;181;p19"/>
          <p:cNvCxnSpPr>
            <a:stCxn id="146" idx="1"/>
            <a:endCxn id="147" idx="1"/>
          </p:cNvCxnSpPr>
          <p:nvPr/>
        </p:nvCxnSpPr>
        <p:spPr>
          <a:xfrm>
            <a:off x="542863" y="2138300"/>
            <a:ext cx="170400" cy="7749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2" name="Google Shape;182;p19"/>
          <p:cNvCxnSpPr>
            <a:stCxn id="156" idx="1"/>
            <a:endCxn id="160" idx="1"/>
          </p:cNvCxnSpPr>
          <p:nvPr/>
        </p:nvCxnSpPr>
        <p:spPr>
          <a:xfrm>
            <a:off x="4026863" y="2138300"/>
            <a:ext cx="170400" cy="23733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3" name="Google Shape;183;p19"/>
          <p:cNvCxnSpPr>
            <a:stCxn id="156" idx="1"/>
            <a:endCxn id="159" idx="1"/>
          </p:cNvCxnSpPr>
          <p:nvPr/>
        </p:nvCxnSpPr>
        <p:spPr>
          <a:xfrm>
            <a:off x="4026863" y="2138300"/>
            <a:ext cx="170400" cy="18405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4" name="Google Shape;184;p19"/>
          <p:cNvCxnSpPr>
            <a:stCxn id="156" idx="1"/>
            <a:endCxn id="158" idx="1"/>
          </p:cNvCxnSpPr>
          <p:nvPr/>
        </p:nvCxnSpPr>
        <p:spPr>
          <a:xfrm>
            <a:off x="4026863" y="2138300"/>
            <a:ext cx="182100" cy="1307700"/>
          </a:xfrm>
          <a:prstGeom prst="bentConnector3">
            <a:avLst>
              <a:gd fmla="val -13076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5" name="Google Shape;185;p19"/>
          <p:cNvCxnSpPr>
            <a:stCxn id="156" idx="1"/>
            <a:endCxn id="157" idx="1"/>
          </p:cNvCxnSpPr>
          <p:nvPr/>
        </p:nvCxnSpPr>
        <p:spPr>
          <a:xfrm>
            <a:off x="4026863" y="2138300"/>
            <a:ext cx="182100" cy="774900"/>
          </a:xfrm>
          <a:prstGeom prst="bentConnector3">
            <a:avLst>
              <a:gd fmla="val -13076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6" name="Google Shape;186;p19"/>
          <p:cNvCxnSpPr>
            <a:stCxn id="161" idx="1"/>
            <a:endCxn id="162" idx="1"/>
          </p:cNvCxnSpPr>
          <p:nvPr/>
        </p:nvCxnSpPr>
        <p:spPr>
          <a:xfrm>
            <a:off x="5768863" y="2138300"/>
            <a:ext cx="170400" cy="7749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7" name="Google Shape;187;p19"/>
          <p:cNvCxnSpPr>
            <a:stCxn id="161" idx="1"/>
            <a:endCxn id="163" idx="1"/>
          </p:cNvCxnSpPr>
          <p:nvPr/>
        </p:nvCxnSpPr>
        <p:spPr>
          <a:xfrm>
            <a:off x="5768863" y="2138300"/>
            <a:ext cx="170400" cy="13077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8" name="Google Shape;188;p19"/>
          <p:cNvCxnSpPr>
            <a:stCxn id="161" idx="1"/>
            <a:endCxn id="164" idx="1"/>
          </p:cNvCxnSpPr>
          <p:nvPr/>
        </p:nvCxnSpPr>
        <p:spPr>
          <a:xfrm>
            <a:off x="5768863" y="2138300"/>
            <a:ext cx="170400" cy="1840500"/>
          </a:xfrm>
          <a:prstGeom prst="bentConnector3">
            <a:avLst>
              <a:gd fmla="val -13974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9" name="Google Shape;189;p19"/>
          <p:cNvCxnSpPr>
            <a:stCxn id="165" idx="1"/>
            <a:endCxn id="166" idx="1"/>
          </p:cNvCxnSpPr>
          <p:nvPr/>
        </p:nvCxnSpPr>
        <p:spPr>
          <a:xfrm>
            <a:off x="7510863" y="2138300"/>
            <a:ext cx="158400" cy="774900"/>
          </a:xfrm>
          <a:prstGeom prst="bentConnector3">
            <a:avLst>
              <a:gd fmla="val -15033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90" name="Google Shape;190;p19"/>
          <p:cNvCxnSpPr>
            <a:stCxn id="165" idx="1"/>
            <a:endCxn id="167" idx="1"/>
          </p:cNvCxnSpPr>
          <p:nvPr/>
        </p:nvCxnSpPr>
        <p:spPr>
          <a:xfrm>
            <a:off x="7510863" y="2138300"/>
            <a:ext cx="158400" cy="1307700"/>
          </a:xfrm>
          <a:prstGeom prst="bentConnector3">
            <a:avLst>
              <a:gd fmla="val -15033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191" name="Google Shape;1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3175" y="4606550"/>
            <a:ext cx="1610825" cy="5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48975" cy="9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0"/>
          <p:cNvSpPr txBox="1"/>
          <p:nvPr>
            <p:ph idx="4294967295" type="ctrTitle"/>
          </p:nvPr>
        </p:nvSpPr>
        <p:spPr>
          <a:xfrm>
            <a:off x="75" y="50"/>
            <a:ext cx="9144000" cy="9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13D313"/>
                </a:solidFill>
              </a:rPr>
              <a:t>L</a:t>
            </a:r>
            <a:r>
              <a:rPr lang="en" sz="2600">
                <a:solidFill>
                  <a:srgbClr val="000000"/>
                </a:solidFill>
              </a:rPr>
              <a:t>ocal </a:t>
            </a:r>
            <a:r>
              <a:rPr lang="en" sz="2600">
                <a:solidFill>
                  <a:srgbClr val="13D313"/>
                </a:solidFill>
              </a:rPr>
              <a:t>I</a:t>
            </a:r>
            <a:r>
              <a:rPr lang="en" sz="2600">
                <a:solidFill>
                  <a:srgbClr val="000000"/>
                </a:solidFill>
              </a:rPr>
              <a:t>nterpretable </a:t>
            </a:r>
            <a:r>
              <a:rPr lang="en" sz="2600">
                <a:solidFill>
                  <a:srgbClr val="13D313"/>
                </a:solidFill>
              </a:rPr>
              <a:t>M</a:t>
            </a:r>
            <a:r>
              <a:rPr lang="en" sz="2600">
                <a:solidFill>
                  <a:srgbClr val="000000"/>
                </a:solidFill>
              </a:rPr>
              <a:t>odel-Agnostic </a:t>
            </a:r>
            <a:r>
              <a:rPr lang="en" sz="2600">
                <a:solidFill>
                  <a:srgbClr val="13D313"/>
                </a:solidFill>
              </a:rPr>
              <a:t>E</a:t>
            </a:r>
            <a:r>
              <a:rPr lang="en" sz="2600">
                <a:solidFill>
                  <a:srgbClr val="000000"/>
                </a:solidFill>
              </a:rPr>
              <a:t>xplanations</a:t>
            </a:r>
            <a:endParaRPr sz="2600">
              <a:solidFill>
                <a:srgbClr val="000000"/>
              </a:solidFill>
            </a:endParaRPr>
          </a:p>
        </p:txBody>
      </p:sp>
      <p:sp>
        <p:nvSpPr>
          <p:cNvPr id="198" name="Google Shape;198;p20"/>
          <p:cNvSpPr txBox="1"/>
          <p:nvPr/>
        </p:nvSpPr>
        <p:spPr>
          <a:xfrm>
            <a:off x="1116525" y="825550"/>
            <a:ext cx="69111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Understanding practical </a:t>
            </a:r>
            <a:r>
              <a:rPr lang="en" sz="1900">
                <a:solidFill>
                  <a:srgbClr val="C00000"/>
                </a:solidFill>
                <a:latin typeface="Raleway"/>
                <a:ea typeface="Raleway"/>
                <a:cs typeface="Raleway"/>
                <a:sym typeface="Raleway"/>
              </a:rPr>
              <a:t>explanations </a:t>
            </a:r>
            <a:r>
              <a:rPr lang="en" sz="1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of </a:t>
            </a:r>
            <a:r>
              <a:rPr lang="en" sz="1900">
                <a:solidFill>
                  <a:srgbClr val="C00000"/>
                </a:solidFill>
                <a:latin typeface="Raleway"/>
                <a:ea typeface="Raleway"/>
                <a:cs typeface="Raleway"/>
                <a:sym typeface="Raleway"/>
              </a:rPr>
              <a:t>robust machine learning</a:t>
            </a:r>
            <a:r>
              <a:rPr lang="en" sz="1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model</a:t>
            </a:r>
            <a:endParaRPr sz="1900"/>
          </a:p>
        </p:txBody>
      </p:sp>
      <p:pic>
        <p:nvPicPr>
          <p:cNvPr id="199" name="Google Shape;1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0975" y="3601625"/>
            <a:ext cx="748275" cy="74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3150" y="4058125"/>
            <a:ext cx="512676" cy="512676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 txBox="1"/>
          <p:nvPr/>
        </p:nvSpPr>
        <p:spPr>
          <a:xfrm>
            <a:off x="6261975" y="3748771"/>
            <a:ext cx="25671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Available in</a:t>
            </a:r>
            <a:endParaRPr b="1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 and Python</a:t>
            </a:r>
            <a:endParaRPr b="1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2" name="Google Shape;20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10825" y="1885325"/>
            <a:ext cx="1041425" cy="1041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0"/>
          <p:cNvSpPr txBox="1"/>
          <p:nvPr/>
        </p:nvSpPr>
        <p:spPr>
          <a:xfrm>
            <a:off x="2352250" y="2149678"/>
            <a:ext cx="16989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aleway"/>
                <a:ea typeface="Raleway"/>
                <a:cs typeface="Raleway"/>
                <a:sym typeface="Raleway"/>
              </a:rPr>
              <a:t>Easy to use</a:t>
            </a:r>
            <a:endParaRPr b="1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4" name="Google Shape;20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20625" y="2021072"/>
            <a:ext cx="948975" cy="9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0"/>
          <p:cNvSpPr txBox="1"/>
          <p:nvPr/>
        </p:nvSpPr>
        <p:spPr>
          <a:xfrm>
            <a:off x="6052500" y="2121450"/>
            <a:ext cx="27765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aleway"/>
                <a:ea typeface="Raleway"/>
                <a:cs typeface="Raleway"/>
                <a:sym typeface="Raleway"/>
              </a:rPr>
              <a:t>Supports many types of ML algorithm</a:t>
            </a:r>
            <a:endParaRPr b="1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6" name="Google Shape;206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57050" y="3501275"/>
            <a:ext cx="948975" cy="9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0"/>
          <p:cNvSpPr txBox="1"/>
          <p:nvPr/>
        </p:nvSpPr>
        <p:spPr>
          <a:xfrm>
            <a:off x="2352250" y="3455100"/>
            <a:ext cx="24162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aleway"/>
                <a:ea typeface="Raleway"/>
                <a:cs typeface="Raleway"/>
                <a:sym typeface="Raleway"/>
              </a:rPr>
              <a:t>Pretty visualization for interpreting</a:t>
            </a:r>
            <a:endParaRPr b="1" sz="2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8" name="Google Shape;208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" y="4606550"/>
            <a:ext cx="1610825" cy="5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/>
          <p:nvPr/>
        </p:nvSpPr>
        <p:spPr>
          <a:xfrm>
            <a:off x="0" y="0"/>
            <a:ext cx="9144000" cy="1112700"/>
          </a:xfrm>
          <a:prstGeom prst="rect">
            <a:avLst/>
          </a:prstGeom>
          <a:solidFill>
            <a:srgbClr val="000000">
              <a:alpha val="8471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400">
              <a:solidFill>
                <a:srgbClr val="C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4" name="Google Shape;214;p21"/>
          <p:cNvSpPr txBox="1"/>
          <p:nvPr>
            <p:ph idx="4294967295" type="ctrTitle"/>
          </p:nvPr>
        </p:nvSpPr>
        <p:spPr>
          <a:xfrm>
            <a:off x="-25" y="0"/>
            <a:ext cx="9144000" cy="11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</a:rPr>
              <a:t>Get the </a:t>
            </a:r>
            <a:r>
              <a:rPr lang="en" sz="3200">
                <a:solidFill>
                  <a:srgbClr val="C00000"/>
                </a:solidFill>
              </a:rPr>
              <a:t>material </a:t>
            </a:r>
            <a:r>
              <a:rPr lang="en" sz="3200">
                <a:solidFill>
                  <a:srgbClr val="FFFFFF"/>
                </a:solidFill>
              </a:rPr>
              <a:t>here!</a:t>
            </a:r>
            <a:endParaRPr sz="3200">
              <a:solidFill>
                <a:srgbClr val="C00000"/>
              </a:solidFill>
            </a:endParaRPr>
          </a:p>
        </p:txBody>
      </p:sp>
      <p:pic>
        <p:nvPicPr>
          <p:cNvPr id="215" name="Google Shape;2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349" y="2009725"/>
            <a:ext cx="743250" cy="743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1"/>
          <p:cNvSpPr txBox="1"/>
          <p:nvPr/>
        </p:nvSpPr>
        <p:spPr>
          <a:xfrm>
            <a:off x="2686925" y="2816863"/>
            <a:ext cx="3770100" cy="6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bit.ly/PA_workshop</a:t>
            </a:r>
            <a:endParaRPr b="1" sz="26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7" name="Google Shape;217;p21"/>
          <p:cNvSpPr txBox="1"/>
          <p:nvPr>
            <p:ph idx="4294967295" type="ctrTitle"/>
          </p:nvPr>
        </p:nvSpPr>
        <p:spPr>
          <a:xfrm>
            <a:off x="327900" y="3413900"/>
            <a:ext cx="8488200" cy="11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To help you get going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218" name="Google Shape;218;p21"/>
          <p:cNvPicPr preferRelativeResize="0"/>
          <p:nvPr/>
        </p:nvPicPr>
        <p:blipFill rotWithShape="1">
          <a:blip r:embed="rId5">
            <a:alphaModFix/>
          </a:blip>
          <a:srcRect b="40991" l="6154" r="40329" t="33463"/>
          <a:stretch/>
        </p:blipFill>
        <p:spPr>
          <a:xfrm>
            <a:off x="3299363" y="4278800"/>
            <a:ext cx="2545236" cy="637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" y="4606550"/>
            <a:ext cx="1610825" cy="5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